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6" r:id="rId4"/>
    <p:sldId id="277" r:id="rId5"/>
    <p:sldId id="275" r:id="rId6"/>
    <p:sldId id="257" r:id="rId7"/>
    <p:sldId id="265" r:id="rId8"/>
    <p:sldId id="267" r:id="rId9"/>
    <p:sldId id="278" r:id="rId10"/>
    <p:sldId id="271" r:id="rId11"/>
    <p:sldId id="279" r:id="rId12"/>
    <p:sldId id="280" r:id="rId13"/>
    <p:sldId id="281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1"/>
    <p:restoredTop sz="94712"/>
  </p:normalViewPr>
  <p:slideViewPr>
    <p:cSldViewPr snapToGrid="0" showGuides="1">
      <p:cViewPr varScale="1">
        <p:scale>
          <a:sx n="160" d="100"/>
          <a:sy n="160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87F-F57E-FED8-B22E-4DF603CDC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B78A-A9CC-E519-78EB-792F73B1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4834-6435-CC37-2E32-AF73F4FB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C1D-F9D0-0567-99B7-DA5E3AA4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314F-0D38-D0B7-C651-7145C309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FC8B-271E-A58D-5D7E-3270C7A9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B9628-58D4-3DBA-9706-3153D2B64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663B-999E-286B-514C-09976C00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A00B-799D-DFC1-39E3-813767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8640-DD28-EF74-3DC3-C163ACCD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E9563-058E-207B-ADF6-52A6D8EAA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C6DCF-F205-5673-79F7-66DD2EF5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6450-3563-D86D-BDFB-CAB8A0CD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3974-FD5C-CC13-2BCC-E710E648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068F-0D71-D70A-36CA-E29667A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BB66-3A93-ED0C-E8C2-22541E2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52E4-800B-A359-0A65-51E1BD26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B6912-C611-FEE8-610E-71FA272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A3AB-D3D4-ED0D-3F4A-FAA5B37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E93-87E3-C9EA-FAF5-75779B4C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2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97F-20DB-E19E-4396-8C05ABFE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91F5-F6E7-0E57-DE5F-4E4A4FD6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D75-9F08-3115-7716-3FFF4278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EF15-C249-87A9-79E4-F5E843A7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383D2-931D-7DA1-893B-AD967AD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6C15-65D0-668A-6698-EA60F139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E9A3-2B15-A1DE-7750-F0423DC7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2752E-C7D0-FFA7-AA7E-143733A8E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E8EE-E4D0-B641-5CC8-D15B26F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6ACC6-7012-FA52-4CA2-EBF78E84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56C3A-0C68-3A56-E218-810CF61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9520-33B1-C3D8-1D82-07E4BD3C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569B-0F50-3306-E9F9-1EC219876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3F02-0F31-BED6-12A4-A7DB8AD7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0E624-F51F-9BCD-A3A6-82573681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AD35-C036-49C9-D6C6-C81340A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A4FF3-95AB-0CDA-992E-797EA703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38447-D932-BBBB-7D2E-FC62D749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24D24-80EA-6479-1020-5401E15D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5FF-8B79-FBDB-1693-D3897D9B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732A5-E208-3F7D-2460-DBF9ABA1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05C51-1D92-C61F-F476-5769CBA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EE8DE-8D10-A180-CBBC-12BAB2FD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905C-38EA-CC16-AEE5-04567F7D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A98BA-11A9-623D-118E-2C3FFD9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9418-6B3C-0DDE-BE19-78F6734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6E32-8AF9-B0A9-48A3-B37ED0F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629-3004-305F-1AFE-10E49153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C3561-F7C2-D3D5-95F4-97E36779C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6AF96-CF9A-4705-73E6-A7330F64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F4B3-A6D2-83A6-1098-D48CC98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497-CB8B-1877-83A6-1722939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ACA-9BAB-D494-0764-F4EB6F8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00F2E-4F1F-5E62-1592-79010CFDC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A4CE-5968-0D2C-BB49-E1172B25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9816-5C19-F6F9-9436-71343219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43A0E-2D46-34CC-677B-B88E2CFC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E1052-0CEF-8105-93B5-80185BC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DAD9-3FCD-3D97-DE4E-3883DB6E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13C59-33BE-E66C-AD77-69BF4B091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719C-E3DA-E8A8-D214-1A131742B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B69E6-3553-D24F-BCF0-9CAC18F78ADF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794-8E22-5FE4-E8BA-3E32B964A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A339-3A87-1A25-7EB0-E6CCD1E9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A2B8-D1FB-CFE2-12AD-F7CCF543D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 carbon budget update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1CF7B-BF36-6294-9DF8-BC4626BE9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14, 2025</a:t>
            </a:r>
          </a:p>
        </p:txBody>
      </p:sp>
    </p:spTree>
    <p:extLst>
      <p:ext uri="{BB962C8B-B14F-4D97-AF65-F5344CB8AC3E}">
        <p14:creationId xmlns:p14="http://schemas.microsoft.com/office/powerpoint/2010/main" val="30436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758C-D33F-92CD-7A8F-D9645A9FD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E95F-6CBC-58F7-AE86-AF56815B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77A3-FBA8-F252-5C13-5B834E6C6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115CCE81-C7F0-3971-70D5-A39FDF12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60" y="1046461"/>
            <a:ext cx="5811540" cy="58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5B60C-464C-8699-4F03-CE5087AC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3A7F-5DAD-4F96-C978-B994F8A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7AB34-662F-8C78-5582-654FEC7A4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8270E-E770-4D82-748D-33D15818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59" y="4457424"/>
            <a:ext cx="10959681" cy="14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8A87-342E-D44A-315C-B35F135A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5A63-2A75-37FA-86C6-E6712F1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25D3-2BFE-AFC4-71CA-C5E879AD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DAE4B-0549-6E6F-5328-DC6D9476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51" y="4413949"/>
            <a:ext cx="9856305" cy="23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5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956D0-3DDA-EDBA-AFC0-A10D05790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E2A7-7DAE-BBE2-08C7-A073DD0F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27D4-CB53-2E08-5954-424C254B6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456931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566E-62BD-70F8-D99C-EA2CACEF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63BD-D913-75B0-5C2C-8DD02FE3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F1D5-316F-32CE-B435-E22EE991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46AB6-712B-29CE-8D16-5782A59E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62CE5-E261-EE8C-799F-8ADAD3A4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61DB-C771-F115-7B11-AF27AF21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526A-9422-00B8-CFAD-E2875ED3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Bootstrap model predictions for each trait  to generate predicted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and C</a:t>
            </a:r>
            <a:r>
              <a:rPr lang="en-US" baseline="-25000" dirty="0"/>
              <a:t>i</a:t>
            </a:r>
            <a:r>
              <a:rPr lang="en-US" dirty="0"/>
              <a:t> for each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pPr lvl="1"/>
            <a:r>
              <a:rPr lang="en-US" dirty="0"/>
              <a:t>150 iterations for each </a:t>
            </a:r>
            <a:r>
              <a:rPr lang="en-US" dirty="0" err="1"/>
              <a:t>gm_trt</a:t>
            </a:r>
            <a:r>
              <a:rPr lang="en-US" dirty="0"/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Merge bootstrapped predictions into hourly climate dataset</a:t>
            </a:r>
          </a:p>
          <a:p>
            <a:pPr lvl="1"/>
            <a:r>
              <a:rPr lang="en-US" dirty="0"/>
              <a:t>150 iterations * 2 </a:t>
            </a:r>
            <a:r>
              <a:rPr lang="en-US" dirty="0" err="1"/>
              <a:t>gm_trt</a:t>
            </a:r>
            <a:r>
              <a:rPr lang="en-US" dirty="0"/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photosynthesis model for all rows</a:t>
            </a:r>
          </a:p>
          <a:p>
            <a:pPr lvl="1"/>
            <a:r>
              <a:rPr lang="en-US" dirty="0"/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Ac, Aj, Anet (total net C gain), A (C gain), Rd (C lost) from </a:t>
            </a:r>
            <a:r>
              <a:rPr lang="el-GR" b="1" dirty="0"/>
              <a:t>μ</a:t>
            </a:r>
            <a:r>
              <a:rPr lang="en-US" b="1" dirty="0"/>
              <a:t>mol/m2/s </a:t>
            </a:r>
            <a:r>
              <a:rPr lang="en-US" dirty="0"/>
              <a:t>to </a:t>
            </a:r>
            <a:r>
              <a:rPr lang="en-US" b="1" dirty="0"/>
              <a:t>g CO2/m2/</a:t>
            </a:r>
            <a:r>
              <a:rPr lang="en-US" b="1" dirty="0" err="1"/>
              <a:t>hr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one Anet, A, and Rd value per hour per day, then estimate total net daily C gain (from Anet), daily C gain (from A) and daily C lost (from Rd) (</a:t>
            </a:r>
            <a:r>
              <a:rPr lang="en-US" b="1" dirty="0"/>
              <a:t>g CO2/m2/day</a:t>
            </a:r>
            <a:r>
              <a:rPr lang="en-US" dirty="0"/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2083D-FE1D-77A2-83CB-C80F3B68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22" y="1825625"/>
            <a:ext cx="5600778" cy="386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7AFEA-2F6B-A56B-DD21-D87D140DE81F}"/>
              </a:ext>
            </a:extLst>
          </p:cNvPr>
          <p:cNvSpPr txBox="1"/>
          <p:nvPr/>
        </p:nvSpPr>
        <p:spPr>
          <a:xfrm>
            <a:off x="8452236" y="5689175"/>
            <a:ext cx="18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60225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4ED9-B012-DFD4-E2C7-D96C4CC2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budget results: A big nothingburger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/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gray shading = estimated</a:t>
                </a:r>
              </a:p>
              <a:p>
                <a:r>
                  <a:rPr lang="en-US" dirty="0"/>
                  <a:t>canopy closure (</a:t>
                </a:r>
                <a:r>
                  <a:rPr lang="en-US" dirty="0" err="1"/>
                  <a:t>doy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125)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AEA6C-76F0-4CC1-E46C-5EF5DFD59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390" y="5846544"/>
                <a:ext cx="2876750" cy="646331"/>
              </a:xfrm>
              <a:prstGeom prst="rect">
                <a:avLst/>
              </a:prstGeom>
              <a:blipFill>
                <a:blip r:embed="rId2"/>
                <a:stretch>
                  <a:fillRect l="-2203" t="-3846" r="-881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You Deserve a Break Today. Try a McMindfulness Nothing Burger | by Gary  Buzzard | Change Your Mind Change Your Life | Medium">
            <a:extLst>
              <a:ext uri="{FF2B5EF4-FFF2-40B4-BE49-F238E27FC236}">
                <a16:creationId xmlns:a16="http://schemas.microsoft.com/office/drawing/2014/main" id="{1CBCFCE4-2F0A-8B4D-A3AB-6A2BD0E3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" y="4309607"/>
            <a:ext cx="2548393" cy="25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CFF6DE9-8C72-3000-E93C-F4926EF5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34" y="1404068"/>
            <a:ext cx="5453932" cy="545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9B8931-09C4-CCC2-D253-C2FE27C8CE4C}"/>
              </a:ext>
            </a:extLst>
          </p:cNvPr>
          <p:cNvSpPr txBox="1"/>
          <p:nvPr/>
        </p:nvSpPr>
        <p:spPr>
          <a:xfrm>
            <a:off x="580445" y="5446843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classes?</a:t>
            </a:r>
          </a:p>
        </p:txBody>
      </p:sp>
    </p:spTree>
    <p:extLst>
      <p:ext uri="{BB962C8B-B14F-4D97-AF65-F5344CB8AC3E}">
        <p14:creationId xmlns:p14="http://schemas.microsoft.com/office/powerpoint/2010/main" val="233137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BB59-EADE-AA6C-14FD-F699B710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0213B-FB2B-06E8-2C12-D7E2A9950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Might these responses be size-dependent?</a:t>
            </a:r>
          </a:p>
          <a:p>
            <a:pPr lvl="1"/>
            <a:r>
              <a:rPr lang="en-US" dirty="0"/>
              <a:t>Expectation: younger, smaller plants may experience stronger negative effects of garlic mustard</a:t>
            </a:r>
          </a:p>
          <a:p>
            <a:pPr lvl="2"/>
            <a:r>
              <a:rPr lang="en-US" dirty="0"/>
              <a:t>Generally more productive</a:t>
            </a:r>
          </a:p>
          <a:p>
            <a:pPr lvl="2"/>
            <a:r>
              <a:rPr lang="en-US" dirty="0"/>
              <a:t>Might rely more on disrupted AMF</a:t>
            </a:r>
          </a:p>
          <a:p>
            <a:pPr lvl="2"/>
            <a:r>
              <a:rPr lang="en-US" dirty="0"/>
              <a:t>Older plants may have had enough time to adapt strategies to compensate for negative GM impacts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Discretize initial plant size into 5 bins. Two options:</a:t>
            </a:r>
          </a:p>
          <a:p>
            <a:pPr lvl="2"/>
            <a:r>
              <a:rPr lang="en-US" dirty="0"/>
              <a:t>Discretize such that all individuals equally fall into bins</a:t>
            </a:r>
          </a:p>
          <a:p>
            <a:pPr lvl="2"/>
            <a:r>
              <a:rPr lang="en-US" dirty="0"/>
              <a:t>Discretize such that the standard deviation in size across individuals is equal across bins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same exact C budgeting process as done here</a:t>
            </a:r>
          </a:p>
        </p:txBody>
      </p:sp>
    </p:spTree>
    <p:extLst>
      <p:ext uri="{BB962C8B-B14F-4D97-AF65-F5344CB8AC3E}">
        <p14:creationId xmlns:p14="http://schemas.microsoft.com/office/powerpoint/2010/main" val="10384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2AB2-CC12-F373-D881-480BEAAF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season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4F9A-3A10-C94B-CADC-A4F1C483B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A/Ci curves on all individuals in plots 3, 5, 6 every two weeks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First half of total sample size one week, second half the second week</a:t>
            </a:r>
          </a:p>
          <a:p>
            <a:pPr lvl="1"/>
            <a:endParaRPr lang="en-US" sz="2800" dirty="0"/>
          </a:p>
          <a:p>
            <a:r>
              <a:rPr lang="en-US" sz="3200" dirty="0"/>
              <a:t>Relative chlorophyll content, allometry measurements immediately following each A/Ci curve</a:t>
            </a:r>
          </a:p>
          <a:p>
            <a:endParaRPr lang="en-US" sz="2800" dirty="0"/>
          </a:p>
          <a:p>
            <a:r>
              <a:rPr lang="en-US" dirty="0"/>
              <a:t>We do not have repeat measures for all Mai throughout growing season due to trampling/treefall/tree shaving incident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Challenging for constructing carbon budget at individual scale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Solution, for now: aggregate measurements at treatment scale, use to estimate carbon budget at individual scale for demography models</a:t>
            </a:r>
          </a:p>
        </p:txBody>
      </p:sp>
    </p:spTree>
    <p:extLst>
      <p:ext uri="{BB962C8B-B14F-4D97-AF65-F5344CB8AC3E}">
        <p14:creationId xmlns:p14="http://schemas.microsoft.com/office/powerpoint/2010/main" val="2695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852D-CF30-8DD7-E3DC-D647282C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season summary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89C5-A3AF-40AE-CC45-E3E10A10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Harvest</a:t>
            </a:r>
          </a:p>
          <a:p>
            <a:pPr lvl="1"/>
            <a:r>
              <a:rPr lang="en-US" dirty="0"/>
              <a:t>Root, shoot biomass</a:t>
            </a:r>
          </a:p>
          <a:p>
            <a:pPr lvl="1"/>
            <a:r>
              <a:rPr lang="en-US" dirty="0"/>
              <a:t>Rhizome biomass</a:t>
            </a:r>
          </a:p>
          <a:p>
            <a:pPr lvl="1"/>
            <a:r>
              <a:rPr lang="en-US" dirty="0"/>
              <a:t>Leaf chemistry and morphology (still need to finish)</a:t>
            </a:r>
          </a:p>
          <a:p>
            <a:pPr lvl="2"/>
            <a:r>
              <a:rPr lang="en-US" dirty="0"/>
              <a:t>LMA (leaf dry biomass per unit leaf area)</a:t>
            </a:r>
          </a:p>
          <a:p>
            <a:pPr lvl="2"/>
            <a:r>
              <a:rPr lang="en-US" dirty="0"/>
              <a:t>Leaf carbon and nitrogen (maybe phosphorus?) content</a:t>
            </a:r>
          </a:p>
          <a:p>
            <a:pPr lvl="2"/>
            <a:r>
              <a:rPr lang="en-US" dirty="0"/>
              <a:t>Leaf d</a:t>
            </a:r>
            <a:r>
              <a:rPr lang="en-US" baseline="30000" dirty="0"/>
              <a:t>13</a:t>
            </a:r>
            <a:r>
              <a:rPr lang="en-US" dirty="0"/>
              <a:t>C (time-integrated ratio of leaf Ci:Ca)</a:t>
            </a:r>
          </a:p>
          <a:p>
            <a:pPr lvl="2"/>
            <a:r>
              <a:rPr lang="en-US" dirty="0"/>
              <a:t>Leaf d</a:t>
            </a:r>
            <a:r>
              <a:rPr lang="en-US" baseline="30000" dirty="0"/>
              <a:t>15</a:t>
            </a:r>
            <a:r>
              <a:rPr lang="en-US" dirty="0"/>
              <a:t>N (could be used as crude proxy for N acquired from AMF)</a:t>
            </a:r>
          </a:p>
        </p:txBody>
      </p:sp>
    </p:spTree>
    <p:extLst>
      <p:ext uri="{BB962C8B-B14F-4D97-AF65-F5344CB8AC3E}">
        <p14:creationId xmlns:p14="http://schemas.microsoft.com/office/powerpoint/2010/main" val="180648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AAD3-4DB1-09BF-6EFA-FA50E34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allometry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0F95-0219-07AD-5EF2-9CBB9D3F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TTU field crew collected allometry measurements (longest leaf length for both species, stem length for Mai) on non-focal individuals and scanned leaves</a:t>
            </a:r>
          </a:p>
          <a:p>
            <a:endParaRPr lang="en-US" dirty="0"/>
          </a:p>
          <a:p>
            <a:r>
              <a:rPr lang="en-US" dirty="0"/>
              <a:t>Jessie fit a series of allometry options to figure out best way to move forward with calculating total leaf area</a:t>
            </a:r>
          </a:p>
          <a:p>
            <a:pPr lvl="1"/>
            <a:r>
              <a:rPr lang="en-US" dirty="0"/>
              <a:t>Tri: </a:t>
            </a:r>
            <a:r>
              <a:rPr lang="en-US" dirty="0" err="1"/>
              <a:t>total_leaf_area</a:t>
            </a:r>
            <a:r>
              <a:rPr lang="en-US" dirty="0"/>
              <a:t> = exp(log(</a:t>
            </a:r>
            <a:r>
              <a:rPr lang="en-US" dirty="0" err="1"/>
              <a:t>leaf_length</a:t>
            </a:r>
            <a:r>
              <a:rPr lang="en-US" dirty="0"/>
              <a:t>)*2.2), </a:t>
            </a: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=0.9986</a:t>
            </a:r>
          </a:p>
          <a:p>
            <a:pPr lvl="1"/>
            <a:r>
              <a:rPr lang="en-US" dirty="0"/>
              <a:t>Mai: </a:t>
            </a:r>
            <a:r>
              <a:rPr lang="en-US" dirty="0" err="1"/>
              <a:t>total_leaf_area</a:t>
            </a:r>
            <a:r>
              <a:rPr lang="en-US" dirty="0"/>
              <a:t> = exp(log(</a:t>
            </a:r>
            <a:r>
              <a:rPr lang="en-US" dirty="0" err="1"/>
              <a:t>stem_length</a:t>
            </a:r>
            <a:r>
              <a:rPr lang="en-US" dirty="0"/>
              <a:t>)*1.6), </a:t>
            </a: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dirty="0"/>
              <a:t> = 0.9992</a:t>
            </a:r>
          </a:p>
        </p:txBody>
      </p:sp>
    </p:spTree>
    <p:extLst>
      <p:ext uri="{BB962C8B-B14F-4D97-AF65-F5344CB8AC3E}">
        <p14:creationId xmlns:p14="http://schemas.microsoft.com/office/powerpoint/2010/main" val="287495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90B2-4319-94C3-B1D8-D8CC4581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728C-CCF8-1208-DEFC-8B63421FD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A/Ci curves and extract snapshot physiology measurements from the first measurement of each A/Ci curve: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Anet (snapshot)</a:t>
            </a:r>
          </a:p>
          <a:p>
            <a:pPr lvl="1"/>
            <a:r>
              <a:rPr lang="en-US" sz="2000" dirty="0"/>
              <a:t>Stomatal conductance (snapshot)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Leaf Ci </a:t>
            </a:r>
            <a:r>
              <a:rPr lang="en-US" sz="2000" dirty="0"/>
              <a:t>(snapshot)</a:t>
            </a:r>
          </a:p>
          <a:p>
            <a:pPr lvl="1"/>
            <a:r>
              <a:rPr lang="en-US" sz="2000" dirty="0"/>
              <a:t>iWUE (snapshot, not currently in dataset, but could be)</a:t>
            </a:r>
          </a:p>
          <a:p>
            <a:pPr lvl="1"/>
            <a:r>
              <a:rPr lang="en-US" sz="2000" dirty="0"/>
              <a:t>Stomatal limitation (snapshot, not currently in dataset, but could be)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Rubisco carboxylation (Vcmax, from A/Ci curve)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Apparent maximum rate of electron transport for RuBP regeneration (Jmax, from A/Ci curve)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2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F0F-7573-0B45-D451-6AEF27FD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97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D687C-3562-ACAD-2812-47701C48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ADF-AAF9-CD09-9F3F-F2CEE90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E471-7BA3-020B-A11B-7C1BDB0A3E06}"/>
              </a:ext>
            </a:extLst>
          </p:cNvPr>
          <p:cNvSpPr txBox="1"/>
          <p:nvPr/>
        </p:nvSpPr>
        <p:spPr>
          <a:xfrm>
            <a:off x="647556" y="5292546"/>
            <a:ext cx="10896887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 can use daily estimates of V</a:t>
            </a:r>
            <a:r>
              <a:rPr lang="en-US" sz="2400" baseline="-25000" dirty="0">
                <a:solidFill>
                  <a:schemeClr val="bg1"/>
                </a:solidFill>
              </a:rPr>
              <a:t>cmax</a:t>
            </a:r>
            <a:r>
              <a:rPr lang="en-US" sz="2400" dirty="0">
                <a:solidFill>
                  <a:schemeClr val="bg1"/>
                </a:solidFill>
              </a:rPr>
              <a:t>, J</a:t>
            </a:r>
            <a:r>
              <a:rPr lang="en-US" sz="2400" baseline="-25000" dirty="0">
                <a:solidFill>
                  <a:schemeClr val="bg1"/>
                </a:solidFill>
              </a:rPr>
              <a:t>max</a:t>
            </a:r>
            <a:r>
              <a:rPr lang="en-US" sz="2400" dirty="0">
                <a:solidFill>
                  <a:schemeClr val="bg1"/>
                </a:solidFill>
              </a:rPr>
              <a:t>, and C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and hourly estimates of PAR and temperature (</a:t>
            </a:r>
            <a:r>
              <a:rPr lang="el-GR" sz="2400" dirty="0">
                <a:solidFill>
                  <a:schemeClr val="bg1"/>
                </a:solidFill>
              </a:rPr>
              <a:t>Γ</a:t>
            </a:r>
            <a:r>
              <a:rPr lang="el-GR" sz="2400" baseline="300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and K</a:t>
            </a:r>
            <a:r>
              <a:rPr lang="en-US" sz="2400" baseline="-25000" dirty="0">
                <a:solidFill>
                  <a:schemeClr val="bg1"/>
                </a:solidFill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are functions of temperature) to estimate hourly C gain, then scale to daily C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𝒎𝒂𝒙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𝒎𝒂𝒙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A8563CB-CCC8-5027-B13A-69733AF44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8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CBF8-94D1-6567-B677-320CD7AAA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5149-1CC0-9D90-5A83-5E0A1AB2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B22D34-B397-7D32-E42C-AC6298170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671" cy="466725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26738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C7CD6-2DC3-243D-D11D-A05DBD177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E8D4-4DC8-D021-4ECF-C6AB8161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pic>
        <p:nvPicPr>
          <p:cNvPr id="4" name="Picture 3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ECE7490D-02E6-224D-910A-98BDB1CA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60" y="1046461"/>
            <a:ext cx="5811540" cy="5811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9B810-404E-1039-8BBB-C249D45D1B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671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Create linear mixed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 + (1 | plot)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Bootstrap model predictions for each trait  to generate predicted values of V</a:t>
            </a:r>
            <a:r>
              <a:rPr lang="en-US" baseline="-25000" dirty="0">
                <a:solidFill>
                  <a:schemeClr val="bg1"/>
                </a:solidFill>
              </a:rPr>
              <a:t>cmax</a:t>
            </a:r>
            <a:r>
              <a:rPr lang="en-US" dirty="0">
                <a:solidFill>
                  <a:schemeClr val="bg1"/>
                </a:solidFill>
              </a:rPr>
              <a:t>, J</a:t>
            </a:r>
            <a:r>
              <a:rPr lang="en-US" baseline="-25000" dirty="0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, and C</a:t>
            </a:r>
            <a:r>
              <a:rPr lang="en-US" baseline="-25000" dirty="0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each day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for each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for now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Merge bootstrapped predictions into hourly climate dataset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150 iterations * 2 </a:t>
            </a:r>
            <a:r>
              <a:rPr lang="en-US" dirty="0" err="1">
                <a:solidFill>
                  <a:schemeClr val="bg1"/>
                </a:solidFill>
              </a:rPr>
              <a:t>gm_trt</a:t>
            </a:r>
            <a:r>
              <a:rPr lang="en-US" dirty="0">
                <a:solidFill>
                  <a:schemeClr val="bg1"/>
                </a:solidFill>
              </a:rPr>
              <a:t> = 300 rows of each trait per hour for each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photosynthesis model for all rows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Returns Ac, Aj, Anet, A, Rd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Convert Ac, Aj, Anet (total net C gain), A (C gain), Rd (C lost) from </a:t>
            </a:r>
            <a:r>
              <a:rPr lang="el-GR" b="1" dirty="0">
                <a:solidFill>
                  <a:schemeClr val="bg1"/>
                </a:solidFill>
              </a:rPr>
              <a:t>μ</a:t>
            </a:r>
            <a:r>
              <a:rPr lang="en-US" b="1" dirty="0">
                <a:solidFill>
                  <a:schemeClr val="bg1"/>
                </a:solidFill>
              </a:rPr>
              <a:t>mol/m2/s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</a:rPr>
              <a:t>g CO2/m2/</a:t>
            </a:r>
            <a:r>
              <a:rPr lang="en-US" b="1" dirty="0" err="1">
                <a:solidFill>
                  <a:schemeClr val="bg1"/>
                </a:solidFill>
              </a:rPr>
              <a:t>hr</a:t>
            </a:r>
            <a:endParaRPr lang="en-US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Randomly sample one Anet, A, and Rd value per hour per day, then estimate total net daily C gain (from Anet), daily C gain (from A) and daily C lost (from Rd) (</a:t>
            </a:r>
            <a:r>
              <a:rPr lang="en-US" b="1" dirty="0">
                <a:solidFill>
                  <a:schemeClr val="bg1"/>
                </a:solidFill>
              </a:rPr>
              <a:t>g CO2/m2/day</a:t>
            </a:r>
            <a:r>
              <a:rPr lang="en-US" dirty="0">
                <a:solidFill>
                  <a:schemeClr val="bg1"/>
                </a:solidFill>
              </a:rPr>
              <a:t>) as sum of each randomly sampled hourly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Iterate random sampling 1000 times per day, calculate summary statistics (mean, SD, SE, 95% CI intervals) and cumulative sum of total net daily C gain, daily C gain, daily C lost across growing season</a:t>
            </a:r>
          </a:p>
        </p:txBody>
      </p:sp>
    </p:spTree>
    <p:extLst>
      <p:ext uri="{BB962C8B-B14F-4D97-AF65-F5344CB8AC3E}">
        <p14:creationId xmlns:p14="http://schemas.microsoft.com/office/powerpoint/2010/main" val="202069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2617</Words>
  <Application>Microsoft Macintosh PowerPoint</Application>
  <PresentationFormat>Widescreen</PresentationFormat>
  <Paragraphs>174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2024 carbon budget update and discussion</vt:lpstr>
      <vt:lpstr>Field season summary</vt:lpstr>
      <vt:lpstr>Field season summary (cont.)</vt:lpstr>
      <vt:lpstr>Leaf allometry</vt:lpstr>
      <vt:lpstr>Data processing</vt:lpstr>
      <vt:lpstr>Photosynthesis model</vt:lpstr>
      <vt:lpstr>Photosynthesis model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Carbon budget approach (ignoring size classes for now)</vt:lpstr>
      <vt:lpstr>C budget results: A big nothingburger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5</cp:revision>
  <dcterms:created xsi:type="dcterms:W3CDTF">2025-01-08T17:13:26Z</dcterms:created>
  <dcterms:modified xsi:type="dcterms:W3CDTF">2025-01-13T03:27:29Z</dcterms:modified>
</cp:coreProperties>
</file>